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10" r:id="rId4"/>
    <p:sldId id="292" r:id="rId5"/>
    <p:sldId id="311" r:id="rId6"/>
    <p:sldId id="312" r:id="rId7"/>
    <p:sldId id="343" r:id="rId8"/>
    <p:sldId id="313" r:id="rId9"/>
    <p:sldId id="314" r:id="rId10"/>
    <p:sldId id="349" r:id="rId11"/>
    <p:sldId id="347" r:id="rId12"/>
    <p:sldId id="345" r:id="rId13"/>
    <p:sldId id="346" r:id="rId14"/>
    <p:sldId id="348" r:id="rId15"/>
    <p:sldId id="351" r:id="rId16"/>
    <p:sldId id="353" r:id="rId17"/>
    <p:sldId id="315" r:id="rId18"/>
    <p:sldId id="355" r:id="rId19"/>
    <p:sldId id="354" r:id="rId20"/>
    <p:sldId id="259" r:id="rId21"/>
  </p:sldIdLst>
  <p:sldSz cx="12192000" cy="6858000"/>
  <p:notesSz cx="6858000" cy="9144000"/>
  <p:embeddedFontLst>
    <p:embeddedFont>
      <p:font typeface="Pretendard" panose="020B0600000101010101" charset="-127"/>
      <p:regular r:id="rId23"/>
      <p:bold r:id="rId24"/>
    </p:embeddedFont>
    <p:embeddedFont>
      <p:font typeface="Pretendard Black" panose="020B0600000101010101" charset="-127"/>
      <p:bold r:id="rId25"/>
    </p:embeddedFont>
    <p:embeddedFont>
      <p:font typeface="Pretendard ExtraBold" panose="020B0600000101010101" charset="-127"/>
      <p:bold r:id="rId26"/>
    </p:embeddedFont>
    <p:embeddedFont>
      <p:font typeface="Pretendard Semi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39C"/>
    <a:srgbClr val="1C9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713" autoAdjust="0"/>
  </p:normalViewPr>
  <p:slideViewPr>
    <p:cSldViewPr snapToGrid="0">
      <p:cViewPr varScale="1">
        <p:scale>
          <a:sx n="74" d="100"/>
          <a:sy n="74" d="100"/>
        </p:scale>
        <p:origin x="994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16AE7-04DB-44F3-B6D8-A3BB06F76772}" type="datetimeFigureOut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BB12-420A-476D-9481-ECF1F6855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8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BB12-420A-476D-9481-ECF1F68558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A9EE6-3E51-255A-F008-1BFC2DEB0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37959-E3C9-99AB-718B-7EDBFEB57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940F2C-39CE-8045-8AA3-E1A45448B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0E80E-780B-46B0-95F2-BD365B350668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D12743-C8C2-A8BB-BD6F-6F397209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4D7FA-C6AA-49A1-9428-F9293F72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2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617E9-06F3-61E8-F181-79303967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D60EA-3C18-003E-7A9D-BCD7F09BF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20E27-3B6D-AC4C-AC98-596CAB3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5E1E-9F1F-4D0B-BD4E-CEC52E6C0961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F1463-E693-5681-63BE-80F03B0B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6EC9A-2540-745D-5844-4B8048BD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B0FE2B-7C06-D6D9-758C-63923AACB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40882-AF2E-DF5B-497A-505473B34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5B099-92F2-9737-BEEA-451FDD58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6F92-5D4A-4193-85E5-45DA935C0674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42A40-E3A5-A376-A087-DBF8E87C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F96FB-ACAB-5878-3E9A-80D276B5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6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86EF0-2CE7-8AFC-0FD9-D9797674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B832B-D2A3-568D-2863-0998EDDA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B833D-6D3A-CD71-644B-A9D7DB01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1A0A-E444-4393-A466-17380A08C926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4F65E-713D-42F7-0848-E4BE356C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F480-5C6F-6594-B6B3-267924FD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67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5DBFC-4C68-25A5-1BEA-AFC5CEF0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8509E1-E3EE-A814-111F-CC7787BF3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7CE8F-3636-DF6C-8A14-60432B4C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5899-5C45-45E7-96A5-5A83553FD6F7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7F78C-DC00-E692-830A-04A4920B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D0F6A-B0F7-B9A1-0B76-04BFD8F9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1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D1B10-7013-46B0-65A9-920C8405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87101-D85E-31E9-20D9-FC325023A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E8223-F968-BD7C-453A-7C2CF4F82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28A98F-5845-6427-EB2A-355BE6ED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F812-DE80-428A-B4A9-8D5D00786241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E7C54-9AD9-1D81-7170-2C42723F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67580-BB37-81E6-064D-367F8D80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3AD58-5358-776A-B483-C01176BA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2E9F44-0349-343D-22FA-450E6E6FA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B67154-8C68-9EDE-5E69-DCBBE58DE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81BD1D-9F0E-1A49-6ED0-317507DC4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24E997-056A-D2BF-37C5-0636F68FA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7600B1-AC13-3B61-4014-981D4A62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05D7-DE4B-4105-A46F-73572BF8FB96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E2721D-3A58-54A6-75FC-F7802461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1C3DB-61D2-84FB-7C17-650D960C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80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BB70B-A085-702A-2C4D-14C6FD88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C98066-BDC4-1C8F-BCA1-07EB333F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177B-6E8B-4E67-A0ED-A16710C4EEE2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4A00EB-71D6-717A-7D3C-E6670162C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058BB7-B145-F32D-284C-726B50B8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5D5223-C6BF-1665-06CC-4D5821EA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3318-22FE-4214-8476-A29F59A76B72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E88393-92F2-AF3C-EAC9-CA444763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23C78-587C-A2B1-FBFC-EDADC279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1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38121-8FAE-F1CA-CA90-336975F8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FBEDB8-761C-AA59-DFB7-DFBCE767E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9DF6E5-D410-82FA-5863-C5AC07EAD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64A343-ECA1-696E-1B69-5D34DB6C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23D0-01BA-45EE-91EB-A5193D78457B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CC752-6B3E-0A6C-0F68-B4D1DA85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7E691-964E-0564-C512-EDBB6D7A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065F4-59C3-44CA-D14A-4F6C1921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2E0AC5-7088-7F4C-EDD3-6590E404D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61F587-C5EC-1EBD-65A5-3ABE280ED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074AF-68B0-A4A5-029F-B353C438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6C8D-4F34-4773-83DC-D6D6131ED721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BAB1B-7313-793C-E329-9449CF7F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BDCF2F-3383-D752-AAAE-690C06B4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7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9D993-B631-6BFB-E56E-BAAD5FBB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B2508D-2692-D9F0-BCF9-436ACFB9D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CEE84-0411-BD47-3EF3-290FF03AC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E919E-4179-4840-8CC1-1F2AE034E035}" type="datetime1">
              <a:rPr lang="ko-KR" altLang="en-US" smtClean="0"/>
              <a:t>2023-12-18(Mon)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573CE-7481-A32C-FF98-69514C357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DF0FD-2268-F6CE-F79E-118692A55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12B9-91EA-4859-A583-2FBDBA9893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3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EC23075-5259-9A7B-0ACC-CA513F287F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4298DF-6CB3-F4E4-E2E0-FBD2B29735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26539C"/>
                </a:gs>
                <a:gs pos="100000">
                  <a:srgbClr val="1C9AD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화이트, 상징, 디자인이(가) 표시된 사진&#10;&#10;자동 생성된 설명">
              <a:extLst>
                <a:ext uri="{FF2B5EF4-FFF2-40B4-BE49-F238E27FC236}">
                  <a16:creationId xmlns:a16="http://schemas.microsoft.com/office/drawing/2014/main" id="{FD64E6D7-E454-9B8B-D76A-791F6682A55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" y="0"/>
              <a:ext cx="12189531" cy="6858000"/>
            </a:xfrm>
            <a:prstGeom prst="rect">
              <a:avLst/>
            </a:prstGeom>
          </p:spPr>
        </p:pic>
        <p:pic>
          <p:nvPicPr>
            <p:cNvPr id="9" name="그림 8" descr="텍스트, 폰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29A3EDC-61F7-A8D6-CECB-4F9E687E22D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871" y="522511"/>
              <a:ext cx="2862609" cy="53736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9D8573-5D5A-1EED-69BC-1E114C25A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000" y="1902191"/>
            <a:ext cx="10080000" cy="2160000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 LISATHON</a:t>
            </a:r>
            <a:br>
              <a:rPr lang="en-US" altLang="ko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40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LISAthon</a:t>
            </a:r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보고 발표 </a:t>
            </a:r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공친자들</a:t>
            </a:r>
            <a:r>
              <a:rPr lang="ko-KR" altLang="en-US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팀</a:t>
            </a:r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4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D84CB-85ED-26CE-27A9-352931F43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2171" y="5479854"/>
            <a:ext cx="3439309" cy="969055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사물인터넷학과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20191516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문승기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l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사물인터넷학과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20191546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박찬영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68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차량 내부 네트워크 메시지 해석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D151DA-A5CA-2141-7780-E40392DC7735}"/>
              </a:ext>
            </a:extLst>
          </p:cNvPr>
          <p:cNvSpPr txBox="1">
            <a:spLocks/>
          </p:cNvSpPr>
          <p:nvPr/>
        </p:nvSpPr>
        <p:spPr>
          <a:xfrm>
            <a:off x="672000" y="1727260"/>
            <a:ext cx="11088000" cy="44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구글 드라이브로 공유해주신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Byte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2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위치별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네트워크 메시지 해석을 바탕으로 진행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9780F-C5D4-ABF1-6F21-74CA8D05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4" y="2400300"/>
            <a:ext cx="10321844" cy="4074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85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이벤트란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D151DA-A5CA-2141-7780-E40392DC7735}"/>
              </a:ext>
            </a:extLst>
          </p:cNvPr>
          <p:cNvSpPr txBox="1">
            <a:spLocks/>
          </p:cNvSpPr>
          <p:nvPr/>
        </p:nvSpPr>
        <p:spPr>
          <a:xfrm>
            <a:off x="552000" y="2139220"/>
            <a:ext cx="11088000" cy="352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운전자가 할 수 있지만 하게 되면 운전자 및 자동차에 피해를 줄 수 있는 이벤트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예기치 못한 이벤트가 발생하였을 때의 상황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가지 이벤트가 동시에 발생하면 안되는데 발생했을 경우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동시에 발생해야 되는 이벤트가 독자적으로 발생한 경우</a:t>
            </a:r>
          </a:p>
        </p:txBody>
      </p:sp>
    </p:spTree>
    <p:extLst>
      <p:ext uri="{BB962C8B-B14F-4D97-AF65-F5344CB8AC3E}">
        <p14:creationId xmlns:p14="http://schemas.microsoft.com/office/powerpoint/2010/main" val="202217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경우의 수를 고려한 상황에서 데이터를 </a:t>
            </a:r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DataFrame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값과 교차 검증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EBE84-7F87-9D90-127B-0B944C30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1" y="2142892"/>
            <a:ext cx="5939734" cy="3327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0D6CE1-0CA0-741F-5314-EBE37D7F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267" y="2142892"/>
            <a:ext cx="5354782" cy="3331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75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경우의 수를 고려한 상황에서 데이터를 </a:t>
            </a:r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시각화하여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 </a:t>
            </a:r>
            <a:r>
              <a:rPr lang="en-US" altLang="ko-KR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DataFrame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값과 교차 검증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D151DA-A5CA-2141-7780-E40392DC7735}"/>
              </a:ext>
            </a:extLst>
          </p:cNvPr>
          <p:cNvSpPr txBox="1">
            <a:spLocks/>
          </p:cNvSpPr>
          <p:nvPr/>
        </p:nvSpPr>
        <p:spPr>
          <a:xfrm>
            <a:off x="7304807" y="2283627"/>
            <a:ext cx="4644738" cy="334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훈련시킨 </a:t>
            </a:r>
            <a:r>
              <a:rPr lang="ko-KR" altLang="en-US" sz="2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모델을 가지고 예측한 비정상 이벤트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 </a:t>
            </a:r>
            <a:r>
              <a:rPr lang="en-US" altLang="ko-KR" sz="2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DataFrame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교차 검증</a:t>
            </a: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이벤트가 존재한다는 것을 확인함과 동시에 </a:t>
            </a:r>
            <a:r>
              <a:rPr lang="ko-KR" altLang="en-US" sz="21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2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모델이 예측한 비정상 이벤트의 시점을 활용할 수 있게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2C77C-9098-16A1-91C9-524F098C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925578"/>
            <a:ext cx="7034967" cy="3881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09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조건에 맞는 모든 데이터들을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6AE637-8239-7DFA-B60E-AA44B2A5F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41"/>
          <a:stretch/>
        </p:blipFill>
        <p:spPr>
          <a:xfrm>
            <a:off x="3065664" y="1596488"/>
            <a:ext cx="6060671" cy="5037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030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시간 구간을 임의로 가정하여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 진행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특정 시작 시점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55C88B-59A9-4997-354C-EC7EC22D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0" y="2011083"/>
            <a:ext cx="5381625" cy="4019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DD73D-4590-7A04-EAD3-BB01D857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5" y="1596488"/>
            <a:ext cx="6036735" cy="48581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61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752087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검출 및 분석의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D151DA-A5CA-2141-7780-E40392DC7735}"/>
              </a:ext>
            </a:extLst>
          </p:cNvPr>
          <p:cNvSpPr txBox="1">
            <a:spLocks/>
          </p:cNvSpPr>
          <p:nvPr/>
        </p:nvSpPr>
        <p:spPr>
          <a:xfrm>
            <a:off x="6995349" y="2324221"/>
            <a:ext cx="4644738" cy="334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왼쪽의 이미지와 같이 비정상 이벤트의 경우의 수를 고려하여 조건문을 작성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조건이 성립하면서 임의로 가정한 비정상 이벤트의 시간 구간을 만족하는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Start Time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End Time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출력하는 방식을 채택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결과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가지의 경우의 수를 검출 및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FAD8FA-0BF5-6C1A-08A1-00E20309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05" y="1596488"/>
            <a:ext cx="6022212" cy="4796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870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54DC68E-05C9-0A34-1267-E8674FDEE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000" y="4668608"/>
            <a:ext cx="5040000" cy="1800000"/>
          </a:xfrm>
        </p:spPr>
        <p:txBody>
          <a:bodyPr anchor="t">
            <a:normAutofit/>
          </a:bodyPr>
          <a:lstStyle/>
          <a:p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비정상 이벤트 실시간 탐지 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SW </a:t>
            </a:r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B48D-78F4-1001-81B6-15191FF24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1C9AD6"/>
              </a:gs>
              <a:gs pos="100000">
                <a:srgbClr val="2653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37C011-8FC8-4D49-C95B-3580507E576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67999" y="3724391"/>
            <a:ext cx="5760000" cy="4222394"/>
          </a:xfrm>
        </p:spPr>
        <p:txBody>
          <a:bodyPr anchor="ctr">
            <a:noAutofit/>
          </a:bodyPr>
          <a:lstStyle/>
          <a:p>
            <a:r>
              <a:rPr lang="en-US" altLang="ko-KR" sz="28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04</a:t>
            </a:r>
            <a:endParaRPr lang="ko-KR" altLang="en-US" sz="28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pic>
        <p:nvPicPr>
          <p:cNvPr id="6" name="그림 5" descr="예술이(가) 표시된 사진&#10;&#10;자동 생성된 설명">
            <a:extLst>
              <a:ext uri="{FF2B5EF4-FFF2-40B4-BE49-F238E27FC236}">
                <a16:creationId xmlns:a16="http://schemas.microsoft.com/office/drawing/2014/main" id="{47A9F247-A0A9-A4C4-E0A6-3A588C9F05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3" y="594646"/>
            <a:ext cx="4851973" cy="1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실시간 탐지 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SW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080000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CAN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실시간 수집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2E4286-C2BE-21A3-C727-A3229253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3" y="1502230"/>
            <a:ext cx="7178662" cy="5235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1E34657-E506-CE62-33F4-E76C4BA30117}"/>
              </a:ext>
            </a:extLst>
          </p:cNvPr>
          <p:cNvSpPr txBox="1">
            <a:spLocks/>
          </p:cNvSpPr>
          <p:nvPr/>
        </p:nvSpPr>
        <p:spPr>
          <a:xfrm>
            <a:off x="7660367" y="2449513"/>
            <a:ext cx="4361915" cy="334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PCANBasic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라이브러리의 예제 코드를 참조하여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 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데이터를 수집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이벤트를 검출 및 분석하기 위한 알고리즘을 적용하기 위해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실시간으로 수집한 데이터가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개가 될 때마다 정해진 파일명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.txt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이라는 디렉토리에 저장</a:t>
            </a:r>
          </a:p>
        </p:txBody>
      </p:sp>
    </p:spTree>
    <p:extLst>
      <p:ext uri="{BB962C8B-B14F-4D97-AF65-F5344CB8AC3E}">
        <p14:creationId xmlns:p14="http://schemas.microsoft.com/office/powerpoint/2010/main" val="27352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실시간 탐지 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SW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080000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수집한 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데이터에서 비정상 이벤트 실시간 검출 및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DFF3080-B7A7-45F9-912B-2479EE970A28}"/>
              </a:ext>
            </a:extLst>
          </p:cNvPr>
          <p:cNvSpPr txBox="1">
            <a:spLocks/>
          </p:cNvSpPr>
          <p:nvPr/>
        </p:nvSpPr>
        <p:spPr>
          <a:xfrm>
            <a:off x="7660367" y="1816589"/>
            <a:ext cx="4361915" cy="47400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기존에 비정상 이벤트를 검출 및 분석하기 위해 사용한 알고리즘을 별개의 파일로 만들어서 함수화 진행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</a:t>
            </a:r>
            <a:r>
              <a:rPr lang="en-US" altLang="ko-KR" sz="2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ipynb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파일의 경우 실시간 수집 파일과 별개의 파일이기 때문에 디렉토리의 경로와 저장되는 파일의 형태만 지정해준다면 충분히 실시간에 가깝게 비정상 이벤트를 검출 및 분석 가능</a:t>
            </a:r>
            <a:endParaRPr lang="en-US" altLang="ko-KR" sz="2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실시간이 가능한 이유는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데이터가 수집되어 새로운 파일로 저장될 때마다 해당 파일에 대해 검출 및 분석이 가능하며 </a:t>
            </a:r>
            <a:r>
              <a:rPr lang="en-US" altLang="ko-KR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</a:t>
            </a:r>
            <a:r>
              <a:rPr lang="ko-KR" altLang="en-US" sz="2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데이터를 처리하는 시간이 짧기 때문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7CCBEE-528E-B1CB-1548-FFCAF529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8" y="1816589"/>
            <a:ext cx="7009674" cy="4606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932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라인, 블루, 일렉트릭 블루이(가) 표시된 사진&#10;&#10;자동 생성된 설명">
            <a:extLst>
              <a:ext uri="{FF2B5EF4-FFF2-40B4-BE49-F238E27FC236}">
                <a16:creationId xmlns:a16="http://schemas.microsoft.com/office/drawing/2014/main" id="{0BC35C6E-7044-F86E-9823-8695203BA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1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8CBD039-FD00-40F2-12B4-07B6A2E51555}"/>
              </a:ext>
            </a:extLst>
          </p:cNvPr>
          <p:cNvSpPr txBox="1">
            <a:spLocks/>
          </p:cNvSpPr>
          <p:nvPr/>
        </p:nvSpPr>
        <p:spPr>
          <a:xfrm>
            <a:off x="1008000" y="1220010"/>
            <a:ext cx="2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CONTENTS</a:t>
            </a:r>
            <a:endParaRPr lang="ko-KR" altLang="en-US" sz="3200" dirty="0">
              <a:solidFill>
                <a:srgbClr val="26539C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02E099EA-B0C4-E5C9-266F-272AFA65563B}"/>
              </a:ext>
            </a:extLst>
          </p:cNvPr>
          <p:cNvSpPr txBox="1">
            <a:spLocks/>
          </p:cNvSpPr>
          <p:nvPr/>
        </p:nvSpPr>
        <p:spPr>
          <a:xfrm>
            <a:off x="1008000" y="2184950"/>
            <a:ext cx="10080000" cy="319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26539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01.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LISA_HACKATHON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주제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26539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02.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 구상 방법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26539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03.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비정상 이벤트 탐지를 위해 선택한 방법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26539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04.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SW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3" name="그림 12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7DE490D-0924-4C9D-69F9-647149DDE7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14" y="490818"/>
            <a:ext cx="2852624" cy="5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8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B5D1506-6AF4-1EF6-1BA5-1543350687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4298DF-6CB3-F4E4-E2E0-FBD2B29735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26539C"/>
                </a:gs>
                <a:gs pos="100000">
                  <a:srgbClr val="1C9AD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화이트, 상징, 디자인이(가) 표시된 사진&#10;&#10;자동 생성된 설명">
              <a:extLst>
                <a:ext uri="{FF2B5EF4-FFF2-40B4-BE49-F238E27FC236}">
                  <a16:creationId xmlns:a16="http://schemas.microsoft.com/office/drawing/2014/main" id="{FD64E6D7-E454-9B8B-D76A-791F6682A55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" y="0"/>
              <a:ext cx="12189531" cy="6858000"/>
            </a:xfrm>
            <a:prstGeom prst="rect">
              <a:avLst/>
            </a:prstGeom>
          </p:spPr>
        </p:pic>
        <p:pic>
          <p:nvPicPr>
            <p:cNvPr id="9" name="그림 8" descr="텍스트, 폰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29A3EDC-61F7-A8D6-CECB-4F9E687E22D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150" y="453244"/>
              <a:ext cx="1917778" cy="360000"/>
            </a:xfrm>
            <a:prstGeom prst="rect">
              <a:avLst/>
            </a:prstGeom>
          </p:spPr>
        </p:pic>
        <p:pic>
          <p:nvPicPr>
            <p:cNvPr id="11" name="그림 10" descr="텍스트, 폰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4274DE7-0C35-E7C8-FE69-283CC599A3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062" y="345244"/>
              <a:ext cx="3167843" cy="5760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09D8573-5D5A-1EED-69BC-1E114C25A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000" y="2349000"/>
            <a:ext cx="10080000" cy="216000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2352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54DC68E-05C9-0A34-1267-E8674FDEE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000" y="4668608"/>
            <a:ext cx="5040000" cy="1800000"/>
          </a:xfrm>
        </p:spPr>
        <p:txBody>
          <a:bodyPr anchor="t">
            <a:normAutofit/>
          </a:bodyPr>
          <a:lstStyle/>
          <a:p>
            <a:r>
              <a:rPr lang="en-US" altLang="ko-KR" sz="28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LISAthon</a:t>
            </a:r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주제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B48D-78F4-1001-81B6-15191FF24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1C9AD6"/>
              </a:gs>
              <a:gs pos="100000">
                <a:srgbClr val="2653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37C011-8FC8-4D49-C95B-3580507E576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67999" y="3724391"/>
            <a:ext cx="5760000" cy="4222394"/>
          </a:xfrm>
        </p:spPr>
        <p:txBody>
          <a:bodyPr anchor="ctr">
            <a:noAutofit/>
          </a:bodyPr>
          <a:lstStyle/>
          <a:p>
            <a:r>
              <a:rPr lang="en-US" altLang="ko-KR" sz="28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01</a:t>
            </a:r>
            <a:endParaRPr lang="ko-KR" altLang="en-US" sz="28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33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800" dirty="0" err="1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LISAthon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080000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대회 주제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텍스트, 포스터, 전단지, 인쇄이(가) 표시된 사진&#10;&#10;자동 생성된 설명">
            <a:extLst>
              <a:ext uri="{FF2B5EF4-FFF2-40B4-BE49-F238E27FC236}">
                <a16:creationId xmlns:a16="http://schemas.microsoft.com/office/drawing/2014/main" id="{1B627B02-1FFD-FD6B-3169-94E57C05D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1040121"/>
            <a:ext cx="3921679" cy="546339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9A68203-AEE1-8AFF-F5DB-6F411549E565}"/>
              </a:ext>
            </a:extLst>
          </p:cNvPr>
          <p:cNvSpPr txBox="1">
            <a:spLocks/>
          </p:cNvSpPr>
          <p:nvPr/>
        </p:nvSpPr>
        <p:spPr>
          <a:xfrm>
            <a:off x="782052" y="1890309"/>
            <a:ext cx="10977948" cy="442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자유 주제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차량 내부 네트워크 메시지 기반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	SW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지정 주제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임베디드 시스템 기반 차량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		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이벤트의 탐지 도구 개발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4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54DC68E-05C9-0A34-1267-E8674FDEE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000" y="4668608"/>
            <a:ext cx="5040000" cy="1800000"/>
          </a:xfrm>
        </p:spPr>
        <p:txBody>
          <a:bodyPr anchor="t">
            <a:normAutofit/>
          </a:bodyPr>
          <a:lstStyle/>
          <a:p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초기구상 방법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B48D-78F4-1001-81B6-15191FF24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1C9AD6"/>
              </a:gs>
              <a:gs pos="100000">
                <a:srgbClr val="2653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37C011-8FC8-4D49-C95B-3580507E576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67999" y="3724391"/>
            <a:ext cx="5760000" cy="4222394"/>
          </a:xfrm>
        </p:spPr>
        <p:txBody>
          <a:bodyPr anchor="ctr">
            <a:noAutofit/>
          </a:bodyPr>
          <a:lstStyle/>
          <a:p>
            <a:r>
              <a:rPr lang="en-US" altLang="ko-KR" sz="28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02</a:t>
            </a:r>
            <a:endParaRPr lang="ko-KR" altLang="en-US" sz="28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24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초기구상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0080000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 조사를 통한 도메인 지식을 바탕으로 비정상 이벤트를 검출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0414E-FDC5-9907-E1A9-57F530CB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0" y="1642777"/>
            <a:ext cx="4541818" cy="4138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D4FB7A-F035-8B05-5E0C-0B5A5930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1" y="1824467"/>
            <a:ext cx="6640501" cy="3775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42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초기구상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18" y="926230"/>
            <a:ext cx="11599664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정상 이벤트만 들어있는 데이터를 바탕으로 비정상 이벤트의 패턴과 시점을 예측할 수 있는 </a:t>
            </a:r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 개발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D4EA93-39FE-E37A-288D-E2E4144E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0" y="1537189"/>
            <a:ext cx="5799323" cy="4663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7B6F1D-5C17-4310-4B59-E59BEAED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984" y="2441176"/>
            <a:ext cx="5075021" cy="2855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29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54DC68E-05C9-0A34-1267-E8674FDEE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3999" y="4668608"/>
            <a:ext cx="5685546" cy="1800000"/>
          </a:xfrm>
        </p:spPr>
        <p:txBody>
          <a:bodyPr anchor="t">
            <a:normAutofit/>
          </a:bodyPr>
          <a:lstStyle/>
          <a:p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비정상 이벤트 탐지를 위해 </a:t>
            </a:r>
            <a:endParaRPr lang="en-US" altLang="ko-KR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선택한 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B48D-78F4-1001-81B6-15191FF242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1C9AD6"/>
              </a:gs>
              <a:gs pos="100000">
                <a:srgbClr val="26539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37C011-8FC8-4D49-C95B-3580507E5765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167999" y="3724391"/>
            <a:ext cx="5760000" cy="4222394"/>
          </a:xfrm>
        </p:spPr>
        <p:txBody>
          <a:bodyPr anchor="ctr">
            <a:noAutofit/>
          </a:bodyPr>
          <a:lstStyle/>
          <a:p>
            <a:r>
              <a:rPr lang="en-US" altLang="ko-KR" sz="28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03</a:t>
            </a:r>
            <a:endParaRPr lang="ko-KR" altLang="en-US" sz="28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64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BF496-F676-16FA-E69B-A40051E5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186620"/>
            <a:ext cx="10080000" cy="7200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26539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03.</a:t>
            </a:r>
            <a:r>
              <a:rPr lang="en-US" altLang="ko-KR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8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비정상 이벤트 탐지를 위해 선택한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5FA65-42EE-ACF4-837D-BA4D3902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00" y="926230"/>
            <a:ext cx="11630836" cy="576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2653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정상 이벤트만 들어있는 데이터를 바탕으로 비정상 이벤트의 패턴과 시점을 예측할 수 있는 </a:t>
            </a:r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 사용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96AD9-ADE6-5FCB-0A1F-AFF1D6B96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2000" y="803172"/>
            <a:ext cx="11520000" cy="28800"/>
          </a:xfrm>
          <a:prstGeom prst="rect">
            <a:avLst/>
          </a:prstGeom>
          <a:gradFill>
            <a:gsLst>
              <a:gs pos="0">
                <a:srgbClr val="26539C"/>
              </a:gs>
              <a:gs pos="100000">
                <a:srgbClr val="1C9A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406B6A-E3A4-8F48-1D61-07DB936C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087" y="6294712"/>
            <a:ext cx="432000" cy="360000"/>
          </a:xfrm>
        </p:spPr>
        <p:txBody>
          <a:bodyPr/>
          <a:lstStyle/>
          <a:p>
            <a:fld id="{5E0F12B9-91EA-4859-A583-2FBDBA989387}" type="slidenum">
              <a:rPr lang="ko-KR" altLang="en-US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fld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3D151DA-A5CA-2141-7780-E40392DC7735}"/>
              </a:ext>
            </a:extLst>
          </p:cNvPr>
          <p:cNvSpPr txBox="1">
            <a:spLocks/>
          </p:cNvSpPr>
          <p:nvPr/>
        </p:nvSpPr>
        <p:spPr>
          <a:xfrm>
            <a:off x="6390031" y="2599050"/>
            <a:ext cx="5418076" cy="2540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정상 이벤트만 들어있는 데이터로 훈련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비정상 이벤트만 들어있는 데이터로 예측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페이로드를 포함하지 않는 형태의 프레임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Error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DataFrame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에러 프레임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모델이 예측한 비정상 이벤트의 데이터들을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Time Offset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순서대로 정렬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D6B43-BFF6-1249-C207-3714F738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0" y="2344652"/>
            <a:ext cx="5418077" cy="3048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1288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569</Words>
  <Application>Microsoft Office PowerPoint</Application>
  <PresentationFormat>와이드스크린</PresentationFormat>
  <Paragraphs>92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Pretendard</vt:lpstr>
      <vt:lpstr>Pretendard Black</vt:lpstr>
      <vt:lpstr>Pretendard SemiBold</vt:lpstr>
      <vt:lpstr>Wingdings</vt:lpstr>
      <vt:lpstr>Arial</vt:lpstr>
      <vt:lpstr>Pretendard ExtraBold</vt:lpstr>
      <vt:lpstr>Office 테마</vt:lpstr>
      <vt:lpstr>2023 LISATHON LISAthon : 보고 발표 (공친자들 팀)</vt:lpstr>
      <vt:lpstr>PowerPoint 프레젠테이션</vt:lpstr>
      <vt:lpstr>01</vt:lpstr>
      <vt:lpstr>01. LISAthon 주제</vt:lpstr>
      <vt:lpstr>02</vt:lpstr>
      <vt:lpstr>02. 초기구상 방법</vt:lpstr>
      <vt:lpstr>02. 초기구상 방법</vt:lpstr>
      <vt:lpstr>03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03. 비정상 이벤트 탐지를 위해 선택한 방법</vt:lpstr>
      <vt:lpstr>04</vt:lpstr>
      <vt:lpstr>04. 비정상 이벤트 실시간 탐지 SW 개발</vt:lpstr>
      <vt:lpstr>04. 비정상 이벤트 실시간 탐지 SW 개발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근영 유</dc:creator>
  <cp:lastModifiedBy>문승기</cp:lastModifiedBy>
  <cp:revision>190</cp:revision>
  <dcterms:created xsi:type="dcterms:W3CDTF">2023-07-17T08:26:52Z</dcterms:created>
  <dcterms:modified xsi:type="dcterms:W3CDTF">2023-12-18T03:53:31Z</dcterms:modified>
</cp:coreProperties>
</file>